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8" r:id="rId2"/>
    <p:sldId id="354" r:id="rId3"/>
    <p:sldId id="355" r:id="rId4"/>
    <p:sldId id="356" r:id="rId5"/>
    <p:sldId id="357" r:id="rId6"/>
    <p:sldId id="359" r:id="rId7"/>
    <p:sldId id="348" r:id="rId8"/>
    <p:sldId id="358" r:id="rId9"/>
    <p:sldId id="360" r:id="rId10"/>
    <p:sldId id="340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3ECD6-8CB3-47E5-AF7B-239382097E03}" type="datetimeFigureOut">
              <a:rPr lang="nl-NL" smtClean="0"/>
              <a:t>4-2-2018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50D66-CC0D-4B87-9310-09D51D8AB0A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4-2-2018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79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4-2-2018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6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4-2-2018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8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4-2-2018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2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4-2-2018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2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4-2-2018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4-2-2018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2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4-2-2018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4-2-2018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26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4-2-2018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4-2-2018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/>
              <a:pPr/>
              <a:t>4-2-2018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15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Autofit/>
          </a:bodyPr>
          <a:lstStyle/>
          <a:p>
            <a:r>
              <a:rPr lang="nl-NL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De </a:t>
            </a:r>
            <a:r>
              <a:rPr lang="nl-NL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Griekse oorlogen</a:t>
            </a:r>
            <a:endParaRPr lang="nl-NL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6400800" cy="1752600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Tijd van Grieken en Romeinen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3.000 v.Chr. – 500 na Chr. </a:t>
            </a:r>
          </a:p>
          <a:p>
            <a:endParaRPr lang="nl-NL" dirty="0"/>
          </a:p>
        </p:txBody>
      </p:sp>
      <p:pic>
        <p:nvPicPr>
          <p:cNvPr id="4" name="Afbeelding 3" descr="Pictogram Tijdvak 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5445224"/>
            <a:ext cx="941176" cy="1078992"/>
          </a:xfrm>
          <a:prstGeom prst="rect">
            <a:avLst/>
          </a:prstGeom>
        </p:spPr>
      </p:pic>
      <p:pic>
        <p:nvPicPr>
          <p:cNvPr id="5" name="Afbeelding 4" descr="Hopliet lin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1" y="1542033"/>
            <a:ext cx="5186838" cy="367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810039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6372200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508104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707904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843808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97971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11561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43169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2362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419872" y="5486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460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0" y="5486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500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131141" y="5486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440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876256" y="5486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420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567936" y="5486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4</a:t>
            </a:r>
            <a:r>
              <a:rPr lang="nl-NL" b="1" dirty="0" smtClean="0"/>
              <a:t>00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691680" y="5486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480</a:t>
            </a:r>
          </a:p>
        </p:txBody>
      </p:sp>
      <p:cxnSp>
        <p:nvCxnSpPr>
          <p:cNvPr id="31" name="Rechte verbindingslijn met pijl 30"/>
          <p:cNvCxnSpPr/>
          <p:nvPr/>
        </p:nvCxnSpPr>
        <p:spPr>
          <a:xfrm>
            <a:off x="1115616" y="1232756"/>
            <a:ext cx="0" cy="3600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346123" y="1004079"/>
            <a:ext cx="0" cy="4680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2051720" y="980728"/>
            <a:ext cx="0" cy="1440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1979712" y="1340768"/>
            <a:ext cx="0" cy="2160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hoek 34"/>
          <p:cNvSpPr/>
          <p:nvPr/>
        </p:nvSpPr>
        <p:spPr>
          <a:xfrm>
            <a:off x="8532440" y="980728"/>
            <a:ext cx="43204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Tekstvak 37"/>
          <p:cNvSpPr txBox="1"/>
          <p:nvPr/>
        </p:nvSpPr>
        <p:spPr>
          <a:xfrm>
            <a:off x="102790" y="5707430"/>
            <a:ext cx="21602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499 v. Chr.</a:t>
            </a:r>
          </a:p>
          <a:p>
            <a:pPr algn="ctr"/>
            <a:r>
              <a:rPr lang="nl-NL" dirty="0" smtClean="0"/>
              <a:t>Ionische Opstand</a:t>
            </a:r>
            <a:endParaRPr lang="nl-NL" dirty="0"/>
          </a:p>
        </p:txBody>
      </p:sp>
      <p:sp>
        <p:nvSpPr>
          <p:cNvPr id="40" name="Tekstvak 39"/>
          <p:cNvSpPr txBox="1"/>
          <p:nvPr/>
        </p:nvSpPr>
        <p:spPr>
          <a:xfrm>
            <a:off x="1283068" y="3500768"/>
            <a:ext cx="220881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4</a:t>
            </a:r>
            <a:r>
              <a:rPr lang="nl-NL" b="1" dirty="0" smtClean="0"/>
              <a:t>80 v. Chr.</a:t>
            </a:r>
          </a:p>
          <a:p>
            <a:pPr algn="ctr"/>
            <a:r>
              <a:rPr lang="nl-NL" b="1" dirty="0" smtClean="0"/>
              <a:t>Slag bij Thermopylae</a:t>
            </a:r>
            <a:endParaRPr lang="nl-NL" dirty="0"/>
          </a:p>
        </p:txBody>
      </p:sp>
      <p:sp>
        <p:nvSpPr>
          <p:cNvPr id="41" name="Tekstvak 40"/>
          <p:cNvSpPr txBox="1"/>
          <p:nvPr/>
        </p:nvSpPr>
        <p:spPr>
          <a:xfrm>
            <a:off x="683567" y="4832756"/>
            <a:ext cx="21602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490 v. Chr.</a:t>
            </a:r>
          </a:p>
          <a:p>
            <a:pPr algn="ctr"/>
            <a:r>
              <a:rPr lang="nl-NL" b="1" dirty="0" smtClean="0"/>
              <a:t>Slag bij Marathon</a:t>
            </a:r>
            <a:endParaRPr lang="nl-NL" dirty="0"/>
          </a:p>
        </p:txBody>
      </p:sp>
      <p:sp>
        <p:nvSpPr>
          <p:cNvPr id="42" name="Tekstvak 41"/>
          <p:cNvSpPr txBox="1"/>
          <p:nvPr/>
        </p:nvSpPr>
        <p:spPr>
          <a:xfrm>
            <a:off x="2002308" y="2420888"/>
            <a:ext cx="17281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4</a:t>
            </a:r>
            <a:r>
              <a:rPr lang="nl-NL" b="1" dirty="0" smtClean="0"/>
              <a:t>80 v. Chr. </a:t>
            </a:r>
          </a:p>
          <a:p>
            <a:pPr algn="ctr"/>
            <a:r>
              <a:rPr lang="nl-NL" b="1" dirty="0" smtClean="0"/>
              <a:t>Slag bij </a:t>
            </a:r>
            <a:r>
              <a:rPr lang="nl-NL" b="1" dirty="0" err="1" smtClean="0"/>
              <a:t>Salamis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323528" y="1484784"/>
            <a:ext cx="1718765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 smtClean="0"/>
              <a:t>Perziche</a:t>
            </a:r>
            <a:r>
              <a:rPr lang="nl-NL" sz="1200" dirty="0" smtClean="0"/>
              <a:t> Oorlogen</a:t>
            </a:r>
            <a:endParaRPr lang="nl-NL" sz="1200" dirty="0"/>
          </a:p>
        </p:txBody>
      </p:sp>
      <p:sp>
        <p:nvSpPr>
          <p:cNvPr id="44" name="Rechthoek 43"/>
          <p:cNvSpPr/>
          <p:nvPr/>
        </p:nvSpPr>
        <p:spPr>
          <a:xfrm>
            <a:off x="7092278" y="1479313"/>
            <a:ext cx="1800201" cy="36004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err="1" smtClean="0">
                <a:solidFill>
                  <a:schemeClr val="tx1"/>
                </a:solidFill>
              </a:rPr>
              <a:t>Peloponnesische</a:t>
            </a:r>
            <a:r>
              <a:rPr lang="nl-NL" sz="1200" b="1" dirty="0" smtClean="0">
                <a:solidFill>
                  <a:schemeClr val="tx1"/>
                </a:solidFill>
              </a:rPr>
              <a:t> Oorlog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847129" y="5393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490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2555775" y="53489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470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7788925" y="54183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410</a:t>
            </a:r>
          </a:p>
        </p:txBody>
      </p:sp>
      <p:sp>
        <p:nvSpPr>
          <p:cNvPr id="51" name="Tekstvak 50"/>
          <p:cNvSpPr txBox="1"/>
          <p:nvPr/>
        </p:nvSpPr>
        <p:spPr>
          <a:xfrm>
            <a:off x="5988723" y="53850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430</a:t>
            </a:r>
          </a:p>
        </p:txBody>
      </p:sp>
      <p:sp>
        <p:nvSpPr>
          <p:cNvPr id="52" name="Tekstvak 51"/>
          <p:cNvSpPr txBox="1"/>
          <p:nvPr/>
        </p:nvSpPr>
        <p:spPr>
          <a:xfrm>
            <a:off x="4264421" y="5477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460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DC36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DC3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1ADA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42" grpId="0" animBg="1"/>
      <p:bldP spid="9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9592" y="165086"/>
            <a:ext cx="7416823" cy="662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355976" y="5301208"/>
            <a:ext cx="122413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Athene</a:t>
            </a:r>
            <a:endParaRPr lang="nl-NL" sz="2400" b="1" dirty="0"/>
          </a:p>
        </p:txBody>
      </p:sp>
      <p:sp>
        <p:nvSpPr>
          <p:cNvPr id="4" name="Ovaal 3"/>
          <p:cNvSpPr/>
          <p:nvPr/>
        </p:nvSpPr>
        <p:spPr>
          <a:xfrm>
            <a:off x="4067944" y="3717032"/>
            <a:ext cx="576064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" name="Rechte verbindingslijn 5"/>
          <p:cNvCxnSpPr>
            <a:stCxn id="4" idx="4"/>
            <a:endCxn id="3" idx="0"/>
          </p:cNvCxnSpPr>
          <p:nvPr/>
        </p:nvCxnSpPr>
        <p:spPr>
          <a:xfrm>
            <a:off x="4355976" y="4005064"/>
            <a:ext cx="612068" cy="12961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al 7"/>
          <p:cNvSpPr/>
          <p:nvPr/>
        </p:nvSpPr>
        <p:spPr>
          <a:xfrm>
            <a:off x="3059832" y="4509120"/>
            <a:ext cx="576064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7236296" y="2276872"/>
            <a:ext cx="936104" cy="16561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7668344" y="3933056"/>
            <a:ext cx="0" cy="19442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>
            <a:stCxn id="8" idx="3"/>
          </p:cNvCxnSpPr>
          <p:nvPr/>
        </p:nvCxnSpPr>
        <p:spPr>
          <a:xfrm flipH="1">
            <a:off x="2267744" y="4754971"/>
            <a:ext cx="876451" cy="7622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6876256" y="5877272"/>
            <a:ext cx="1368152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Perzische Rijk</a:t>
            </a:r>
            <a:endParaRPr lang="nl-NL" sz="2400" b="1" dirty="0"/>
          </a:p>
        </p:txBody>
      </p:sp>
      <p:sp>
        <p:nvSpPr>
          <p:cNvPr id="25" name="Tekstvak 24"/>
          <p:cNvSpPr txBox="1"/>
          <p:nvPr/>
        </p:nvSpPr>
        <p:spPr>
          <a:xfrm>
            <a:off x="1043608" y="5517232"/>
            <a:ext cx="122413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Sparta</a:t>
            </a:r>
            <a:endParaRPr lang="nl-NL" sz="2400" b="1" dirty="0"/>
          </a:p>
        </p:txBody>
      </p:sp>
      <p:sp>
        <p:nvSpPr>
          <p:cNvPr id="32" name="Ovaal 31"/>
          <p:cNvSpPr/>
          <p:nvPr/>
        </p:nvSpPr>
        <p:spPr>
          <a:xfrm>
            <a:off x="2339752" y="3501008"/>
            <a:ext cx="1800200" cy="16561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/>
          <p:cNvSpPr txBox="1"/>
          <p:nvPr/>
        </p:nvSpPr>
        <p:spPr>
          <a:xfrm>
            <a:off x="2339752" y="5805264"/>
            <a:ext cx="216024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err="1" smtClean="0"/>
              <a:t>Peloponnesus</a:t>
            </a:r>
            <a:endParaRPr lang="nl-NL" sz="2400" b="1" dirty="0"/>
          </a:p>
        </p:txBody>
      </p:sp>
      <p:cxnSp>
        <p:nvCxnSpPr>
          <p:cNvPr id="36" name="Rechte verbindingslijn 35"/>
          <p:cNvCxnSpPr/>
          <p:nvPr/>
        </p:nvCxnSpPr>
        <p:spPr>
          <a:xfrm flipH="1">
            <a:off x="3059832" y="5157192"/>
            <a:ext cx="12356" cy="648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4499992" y="1023119"/>
            <a:ext cx="2736304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Ionische kolonies</a:t>
            </a:r>
            <a:endParaRPr lang="nl-NL" sz="2400" b="1" dirty="0"/>
          </a:p>
        </p:txBody>
      </p:sp>
      <p:sp>
        <p:nvSpPr>
          <p:cNvPr id="16" name="Ovaal 15"/>
          <p:cNvSpPr/>
          <p:nvPr/>
        </p:nvSpPr>
        <p:spPr>
          <a:xfrm>
            <a:off x="6444208" y="2636912"/>
            <a:ext cx="576064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5922150" y="1484784"/>
            <a:ext cx="612068" cy="12961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55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2" grpId="0" animBg="1"/>
      <p:bldP spid="21" grpId="0" animBg="1"/>
      <p:bldP spid="25" grpId="0" animBg="1"/>
      <p:bldP spid="32" grpId="0" animBg="1"/>
      <p:bldP spid="35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Perzische Oorlogen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28800"/>
            <a:ext cx="2435555" cy="4375881"/>
          </a:xfrm>
        </p:spPr>
      </p:pic>
      <p:sp>
        <p:nvSpPr>
          <p:cNvPr id="3" name="Tekstvak 2"/>
          <p:cNvSpPr txBox="1"/>
          <p:nvPr/>
        </p:nvSpPr>
        <p:spPr>
          <a:xfrm>
            <a:off x="395536" y="2132856"/>
            <a:ext cx="54726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499 v. Chr.: Ionische Opstand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Griekse kolonies in Azië worden bezet door het Perzische Rijk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De kolonies zijn gesticht door Athene</a:t>
            </a:r>
            <a:endParaRPr lang="nl-NL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De kolonies komen in opstand en Athene helpt de kolonies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De Perzen slaan de opstand neer</a:t>
            </a:r>
          </a:p>
        </p:txBody>
      </p:sp>
    </p:spTree>
    <p:extLst>
      <p:ext uri="{BB962C8B-B14F-4D97-AF65-F5344CB8AC3E}">
        <p14:creationId xmlns:p14="http://schemas.microsoft.com/office/powerpoint/2010/main" val="26093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Perzische Oorlogen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28800"/>
            <a:ext cx="2435555" cy="4375881"/>
          </a:xfrm>
        </p:spPr>
      </p:pic>
      <p:sp>
        <p:nvSpPr>
          <p:cNvPr id="3" name="Tekstvak 2"/>
          <p:cNvSpPr txBox="1"/>
          <p:nvPr/>
        </p:nvSpPr>
        <p:spPr>
          <a:xfrm>
            <a:off x="395536" y="2132856"/>
            <a:ext cx="5472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Gevolgen van de Ionische Opstand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Perzische koning Darius is boos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Hij wil dat Athene een boete betaalt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Hij stuurt boodschappers naar Athene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De boodschappers worden vermoord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 Perzië wil oorlog met Athene</a:t>
            </a:r>
            <a:endParaRPr lang="nl-N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8385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Perzische Oorlogen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28800"/>
            <a:ext cx="2435555" cy="4375881"/>
          </a:xfrm>
        </p:spPr>
      </p:pic>
      <p:sp>
        <p:nvSpPr>
          <p:cNvPr id="3" name="Tekstvak 2"/>
          <p:cNvSpPr txBox="1"/>
          <p:nvPr/>
        </p:nvSpPr>
        <p:spPr>
          <a:xfrm>
            <a:off x="395536" y="2132856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Eerste Perzische Oorlog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Darius valt Griekenland binnen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Athene verslaat het leger van Darius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490 v. Chr. Slag bij Marathon</a:t>
            </a:r>
            <a:endParaRPr lang="nl-NL" sz="2400" b="1" dirty="0" smtClean="0">
              <a:solidFill>
                <a:srgbClr val="FF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66" y="4005064"/>
            <a:ext cx="3771118" cy="250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Perzische Oorlogen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85" y="1628800"/>
            <a:ext cx="2435555" cy="4375881"/>
          </a:xfrm>
        </p:spPr>
      </p:pic>
      <p:sp>
        <p:nvSpPr>
          <p:cNvPr id="3" name="Tekstvak 2"/>
          <p:cNvSpPr txBox="1"/>
          <p:nvPr/>
        </p:nvSpPr>
        <p:spPr>
          <a:xfrm>
            <a:off x="348217" y="1556792"/>
            <a:ext cx="56166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Tweede Perzische Oorlog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Darius wil wraak voor het verlies bij Marathon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Athene sluit bondgenootschap met Sparta </a:t>
            </a:r>
            <a:r>
              <a:rPr lang="nl-NL" sz="2400" b="1" dirty="0" smtClean="0">
                <a:sym typeface="Wingdings" panose="05000000000000000000" pitchFamily="2" charset="2"/>
              </a:rPr>
              <a:t> samen vechten zij tegen Perzië</a:t>
            </a: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nl-NL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480 v. Chr. Slag bij Thermopylae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300 Spartanen verslagen door </a:t>
            </a:r>
            <a:r>
              <a:rPr lang="nl-NL" sz="2400" b="1" dirty="0" err="1" smtClean="0">
                <a:sym typeface="Wingdings" panose="05000000000000000000" pitchFamily="2" charset="2"/>
              </a:rPr>
              <a:t>Xerxes</a:t>
            </a:r>
            <a:endParaRPr lang="nl-NL" sz="2400" b="1" dirty="0" smtClean="0"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Athene verwoest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Atheners vluchtten naar zee</a:t>
            </a:r>
            <a:endParaRPr lang="nl-NL" sz="2400" b="1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183" y="4293096"/>
            <a:ext cx="3493313" cy="250367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69192"/>
            <a:ext cx="1852326" cy="280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5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Slag bij </a:t>
            </a:r>
            <a:r>
              <a:rPr lang="nl-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Thermopylae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Beemster 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628800"/>
            <a:ext cx="5534711" cy="4375881"/>
          </a:xfrm>
        </p:spPr>
      </p:pic>
      <p:sp>
        <p:nvSpPr>
          <p:cNvPr id="6" name="Tekstvak 5"/>
          <p:cNvSpPr txBox="1"/>
          <p:nvPr/>
        </p:nvSpPr>
        <p:spPr>
          <a:xfrm>
            <a:off x="3563888" y="616530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480 v. Chr.</a:t>
            </a:r>
            <a:endParaRPr lang="nl-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Perzische Oorlogen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85" y="2004572"/>
            <a:ext cx="2435555" cy="3624337"/>
          </a:xfrm>
        </p:spPr>
      </p:pic>
      <p:sp>
        <p:nvSpPr>
          <p:cNvPr id="3" name="Tekstvak 2"/>
          <p:cNvSpPr txBox="1"/>
          <p:nvPr/>
        </p:nvSpPr>
        <p:spPr>
          <a:xfrm>
            <a:off x="348217" y="1556792"/>
            <a:ext cx="5616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Tweede Perzische Oorlog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err="1" smtClean="0"/>
              <a:t>Xerxes</a:t>
            </a:r>
            <a:r>
              <a:rPr lang="nl-NL" sz="2400" b="1" dirty="0" smtClean="0"/>
              <a:t> achtervolgt de Atheners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err="1" smtClean="0"/>
              <a:t>Xerxes</a:t>
            </a:r>
            <a:r>
              <a:rPr lang="nl-NL" sz="2400" b="1" dirty="0" smtClean="0"/>
              <a:t> loopt op zee in de val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nl-NL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480 v. Chr.: Slag bij </a:t>
            </a:r>
            <a:r>
              <a:rPr lang="nl-NL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Salamis</a:t>
            </a:r>
            <a:endParaRPr lang="nl-NL" sz="24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Athene verslaat de Perzen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Athene belangrijkste polis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Atheners grote winnaar van de Perzische Oorlogen</a:t>
            </a:r>
            <a:endParaRPr lang="nl-NL" sz="2400" b="1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04572"/>
            <a:ext cx="3771118" cy="249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1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Peloponnesische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Oorlogen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45" y="3509429"/>
            <a:ext cx="2435555" cy="1723499"/>
          </a:xfrm>
        </p:spPr>
      </p:pic>
      <p:sp>
        <p:nvSpPr>
          <p:cNvPr id="3" name="Tekstvak 2"/>
          <p:cNvSpPr txBox="1"/>
          <p:nvPr/>
        </p:nvSpPr>
        <p:spPr>
          <a:xfrm>
            <a:off x="251520" y="1556792"/>
            <a:ext cx="73921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Athene en Sparta hebben samen de Perzen verslagen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Nu strijden ze om de macht in Griekenland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nl-NL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431-404 v. Chr.: </a:t>
            </a:r>
            <a:r>
              <a:rPr lang="nl-NL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Peloponnesische</a:t>
            </a:r>
            <a:r>
              <a:rPr lang="nl-NL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Oorlog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Athene sterkere vloot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Sparta sterker landleger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Uiteindelijk wint Athene de oorlog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Maar: beide poleis zijn ernstig verzwakt</a:t>
            </a:r>
            <a:endParaRPr lang="nl-N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68847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300</Words>
  <Application>Microsoft Office PowerPoint</Application>
  <PresentationFormat>Diavoorstelling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Edwardian Script ITC</vt:lpstr>
      <vt:lpstr>Wingdings</vt:lpstr>
      <vt:lpstr>Kantoorthema</vt:lpstr>
      <vt:lpstr>De Griekse oorlogen</vt:lpstr>
      <vt:lpstr>PowerPoint-presentatie</vt:lpstr>
      <vt:lpstr>Perzische Oorlogen</vt:lpstr>
      <vt:lpstr>Perzische Oorlogen</vt:lpstr>
      <vt:lpstr>Perzische Oorlogen</vt:lpstr>
      <vt:lpstr>Perzische Oorlogen</vt:lpstr>
      <vt:lpstr>Slag bij Thermopylae</vt:lpstr>
      <vt:lpstr>Perzische Oorlogen</vt:lpstr>
      <vt:lpstr>Peloponnesische Oorlogen</vt:lpstr>
      <vt:lpstr>PowerPoint-presentatie</vt:lpstr>
    </vt:vector>
  </TitlesOfParts>
  <Company>Over Betuwe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Claudio Ruffin</dc:creator>
  <cp:lastModifiedBy>Claudio Ruffin</cp:lastModifiedBy>
  <cp:revision>82</cp:revision>
  <dcterms:created xsi:type="dcterms:W3CDTF">2011-09-12T12:30:35Z</dcterms:created>
  <dcterms:modified xsi:type="dcterms:W3CDTF">2018-02-03T23:52:37Z</dcterms:modified>
</cp:coreProperties>
</file>